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73" r:id="rId3"/>
    <p:sldId id="303" r:id="rId4"/>
    <p:sldId id="322" r:id="rId5"/>
    <p:sldId id="302" r:id="rId6"/>
    <p:sldId id="324" r:id="rId7"/>
    <p:sldId id="326" r:id="rId8"/>
    <p:sldId id="327" r:id="rId9"/>
    <p:sldId id="306" r:id="rId10"/>
    <p:sldId id="305" r:id="rId11"/>
    <p:sldId id="342" r:id="rId12"/>
    <p:sldId id="343" r:id="rId13"/>
    <p:sldId id="345" r:id="rId14"/>
    <p:sldId id="346" r:id="rId15"/>
    <p:sldId id="347" r:id="rId16"/>
    <p:sldId id="348" r:id="rId17"/>
    <p:sldId id="350" r:id="rId18"/>
    <p:sldId id="351" r:id="rId19"/>
    <p:sldId id="352" r:id="rId20"/>
    <p:sldId id="301" r:id="rId21"/>
    <p:sldId id="353" r:id="rId22"/>
    <p:sldId id="354" r:id="rId23"/>
    <p:sldId id="355" r:id="rId24"/>
    <p:sldId id="357" r:id="rId25"/>
    <p:sldId id="312" r:id="rId26"/>
    <p:sldId id="32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33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87" autoAdjust="0"/>
    <p:restoredTop sz="77077" autoAdjust="0"/>
  </p:normalViewPr>
  <p:slideViewPr>
    <p:cSldViewPr>
      <p:cViewPr>
        <p:scale>
          <a:sx n="71" d="100"/>
          <a:sy n="71" d="100"/>
        </p:scale>
        <p:origin x="-12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66FBAE9-019E-43EF-B12A-819E692B1670}" type="datetimeFigureOut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704CD00-DE6E-4929-8230-6611BB28C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8761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EDA6885-9F2C-4152-8BF1-60F201D232A6}" type="datetimeFigureOut">
              <a:rPr lang="en-GB"/>
              <a:pPr>
                <a:defRPr/>
              </a:pPr>
              <a:t>04/11/2013</a:t>
            </a:fld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323627F-5BC7-4C7C-AFC3-3BE8D223B5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46394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E30940-81B2-4A6D-9D4D-31AD05687C5D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857A0-389A-4BAE-AC77-4177366ED0BC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47938-C110-434F-AB60-F4C2143DF1F1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3D8DC-6DBB-4580-9AFB-5F91616BB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A0401-EC98-44A7-8358-F87F63556C67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3BCCF-7A72-494B-B5CC-F827C895A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3915B-99EF-4653-9977-DDD24355EAB8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984A5-D615-47F8-B6FA-3EB25234C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08A5C-0377-484F-843A-BBF5EDAF64CD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2A0A-6E0E-4883-8C62-A9D8D95AB9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1D9EE-9FC8-4CC8-823B-B721CCD0D04E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23AC3-A1C9-46EA-BB2E-163A6B90E1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3A056-3AE6-4DED-B7CF-489490E515BF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29B2-E6FD-4848-A1DF-75A8ED73D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419D4-E7C7-42F1-A623-9B53CEBCE2A4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60E64-2B48-4ACC-A546-C3DD80C95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733BA-05B2-4EEB-9E5C-9EF3FB01ED8F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8572F-0B7C-4917-864A-62A4C3A79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81A7D-C34C-4D4B-849B-683255466C2D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CET101 Programming ~ Session 4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0DCA0-4454-48B4-A249-85C11D55CE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3987" cy="2116137"/>
          </a:xfrm>
        </p:spPr>
        <p:txBody>
          <a:bodyPr/>
          <a:lstStyle/>
          <a:p>
            <a:pPr eaLnBrk="1" hangingPunct="1"/>
            <a:r>
              <a:rPr lang="en-GB" sz="3900" b="1" dirty="0" smtClean="0"/>
              <a:t>FUNDAMENTALS OF COMPUTING</a:t>
            </a:r>
            <a:r>
              <a:rPr lang="en-GB" sz="4500" b="1" dirty="0" smtClean="0"/>
              <a:t/>
            </a:r>
            <a:br>
              <a:rPr lang="en-GB" sz="4500" b="1" dirty="0" smtClean="0"/>
            </a:br>
            <a:r>
              <a:rPr lang="en-GB" sz="3200" b="1" dirty="0" smtClean="0"/>
              <a:t>INTRODUCTION TO PROGRAMMING</a:t>
            </a:r>
            <a:endParaRPr lang="en-US" sz="3200" dirty="0" smtClean="0"/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Session 5</a:t>
            </a: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Consolidation Case Study</a:t>
            </a: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Adding functionality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We can now start replacing the simple output statements for each option with their appropriate functionality</a:t>
            </a:r>
            <a:endParaRPr lang="en-GB" sz="28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GB" sz="2800" dirty="0" smtClean="0"/>
              <a:t>Add variables for the balance and amount to be added/withdrawn</a:t>
            </a:r>
          </a:p>
          <a:p>
            <a:r>
              <a:rPr lang="en-GB" sz="2800" dirty="0" smtClean="0"/>
              <a:t>Initialise the balance to 0</a:t>
            </a:r>
          </a:p>
          <a:p>
            <a:r>
              <a:rPr lang="en-GB" sz="2800" dirty="0" smtClean="0"/>
              <a:t>Add code to menu Option 1 (deposit) and Option 2 (withdraw)</a:t>
            </a:r>
          </a:p>
          <a:p>
            <a:r>
              <a:rPr lang="en-GB" sz="2800" dirty="0" smtClean="0"/>
              <a:t>Display the balance in menu Option 3</a:t>
            </a:r>
          </a:p>
          <a:p>
            <a:r>
              <a:rPr lang="en-GB" sz="2800" dirty="0" smtClean="0"/>
              <a:t>Make use of clear screen to improve user interface</a:t>
            </a:r>
          </a:p>
          <a:p>
            <a:endParaRPr lang="en-GB" sz="28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Depositing money in the account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GB" sz="2400" dirty="0" smtClean="0"/>
              <a:t>Declare appropriate variables:</a:t>
            </a:r>
          </a:p>
          <a:p>
            <a:pPr marL="457200" lvl="1" indent="0">
              <a:buNone/>
            </a:pPr>
            <a:endParaRPr lang="en-GB" sz="1200" dirty="0">
              <a:latin typeface="Courier New" pitchFamily="49" charset="0"/>
              <a:cs typeface="Courier New" pitchFamily="49" charset="0"/>
            </a:endParaRPr>
          </a:p>
          <a:p>
            <a:pPr marL="45720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457200" lvl="1" indent="0">
              <a:buNone/>
            </a:pPr>
            <a:endParaRPr lang="en-GB" sz="105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GB" sz="2400" dirty="0" smtClean="0"/>
              <a:t>Option 1 code can be completed:</a:t>
            </a:r>
          </a:p>
          <a:p>
            <a:pPr marL="457200" lvl="1" indent="0">
              <a:buNone/>
            </a:pPr>
            <a:endParaRPr lang="en-GB" sz="1200" dirty="0" smtClean="0">
              <a:latin typeface="Courier New" pitchFamily="49" charset="0"/>
              <a:cs typeface="Courier New" pitchFamily="49" charset="0"/>
            </a:endParaRPr>
          </a:p>
          <a:p>
            <a:pPr marL="45720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case 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1: </a:t>
            </a:r>
            <a:r>
              <a:rPr lang="en-GB" sz="20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//deposit money</a:t>
            </a: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("Enter amount to be deposited </a:t>
            </a:r>
            <a:endParaRPr lang="en-GB" sz="2000" b="1" dirty="0" smtClean="0">
              <a:latin typeface="Courier New" pitchFamily="49" charset="0"/>
              <a:cs typeface="Courier New" pitchFamily="49" charset="0"/>
            </a:endParaRP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        in 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the account: ");</a:t>
            </a: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Convert.ToDouble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Console.ReadLine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45720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break;</a:t>
            </a:r>
          </a:p>
          <a:p>
            <a:pPr marL="457200" lvl="1" indent="0">
              <a:buNone/>
            </a:pP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43715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 smtClean="0"/>
              <a:t>Replace the comments below with </a:t>
            </a:r>
            <a:r>
              <a:rPr lang="en-GB" sz="2400" dirty="0"/>
              <a:t>code </a:t>
            </a:r>
            <a:r>
              <a:rPr lang="en-GB" sz="2400" dirty="0" smtClean="0"/>
              <a:t>to complete Option </a:t>
            </a:r>
            <a:r>
              <a:rPr lang="en-GB" sz="2400" dirty="0"/>
              <a:t>2 (withdrawing money from the account</a:t>
            </a:r>
            <a:r>
              <a:rPr lang="en-GB" sz="2400" dirty="0" smtClean="0"/>
              <a:t>)</a:t>
            </a:r>
          </a:p>
          <a:p>
            <a:endParaRPr lang="en-GB" sz="2400" dirty="0"/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case 2: </a:t>
            </a:r>
            <a:r>
              <a:rPr lang="en-GB" sz="20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withdraw </a:t>
            </a:r>
            <a:r>
              <a:rPr lang="en-GB" sz="2000" b="1" dirty="0" smtClean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money</a:t>
            </a:r>
          </a:p>
          <a:p>
            <a:pPr marL="0" lvl="1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// read amount to be withdrawn from the user</a:t>
            </a:r>
          </a:p>
          <a:p>
            <a:pPr marL="0" lvl="1" indent="0">
              <a:buNone/>
            </a:pPr>
            <a:endParaRPr lang="en-GB" sz="20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// update balance</a:t>
            </a:r>
          </a:p>
          <a:p>
            <a:pPr marL="0" lvl="1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break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457200" lvl="1" indent="0">
              <a:buNone/>
            </a:pP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86021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Option 3: Partial functionality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GB" sz="2400" dirty="0" smtClean="0"/>
              <a:t>We aren’t yet ready to code the file handling part of Option 3</a:t>
            </a:r>
          </a:p>
          <a:p>
            <a:r>
              <a:rPr lang="en-GB" sz="2400" dirty="0" smtClean="0"/>
              <a:t>As a short term solution (to help us check Options 1 and 2 are working) we will simply output the balance</a:t>
            </a:r>
          </a:p>
          <a:p>
            <a:r>
              <a:rPr lang="en-GB" sz="2400" dirty="0" smtClean="0"/>
              <a:t>Option 3 code:</a:t>
            </a:r>
          </a:p>
          <a:p>
            <a:pPr marL="457200" lvl="1" indent="0">
              <a:buNone/>
            </a:pPr>
            <a:endParaRPr lang="en-GB" sz="1400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case 3: </a:t>
            </a:r>
            <a:r>
              <a:rPr lang="en-GB" sz="20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display statement</a:t>
            </a:r>
          </a:p>
          <a:p>
            <a:pPr marL="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("Read account file and output </a:t>
            </a:r>
            <a:endParaRPr lang="en-GB" sz="2000" b="1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            statement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");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("Balance is " + </a:t>
            </a:r>
            <a:endParaRPr lang="en-GB" sz="2000" b="1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           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dBalance.ToString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break;</a:t>
            </a:r>
          </a:p>
        </p:txBody>
      </p:sp>
    </p:spTree>
    <p:extLst>
      <p:ext uri="{BB962C8B-B14F-4D97-AF65-F5344CB8AC3E}">
        <p14:creationId xmlns:p14="http://schemas.microsoft.com/office/powerpoint/2010/main" xmlns="" val="3063926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Demonstration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BankAccountB.sln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4273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Our program now works, as long as the user enters meaningful data</a:t>
            </a:r>
          </a:p>
          <a:p>
            <a:r>
              <a:rPr lang="en-GB" dirty="0" smtClean="0"/>
              <a:t>What happens if they enter an incorrect menu option choice e.g. 7?</a:t>
            </a:r>
          </a:p>
          <a:p>
            <a:r>
              <a:rPr lang="en-GB" dirty="0" smtClean="0"/>
              <a:t>What happens if they try to withdraw £10 when there is only £5 in the account?</a:t>
            </a:r>
          </a:p>
          <a:p>
            <a:r>
              <a:rPr lang="en-GB" dirty="0" smtClean="0"/>
              <a:t>We now need to add validation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01145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Write code statements to ensure that the value entered into </a:t>
            </a:r>
            <a:r>
              <a:rPr lang="en-GB" dirty="0" err="1" smtClean="0"/>
              <a:t>iOption</a:t>
            </a:r>
            <a:r>
              <a:rPr lang="en-GB" dirty="0" smtClean="0"/>
              <a:t> is valid i.e. between 1 and 4</a:t>
            </a:r>
          </a:p>
          <a:p>
            <a:r>
              <a:rPr lang="en-GB" dirty="0" smtClean="0"/>
              <a:t>The program should provide an appropriate error message and prompt the user to enter values for </a:t>
            </a:r>
            <a:r>
              <a:rPr lang="en-GB" dirty="0" err="1" smtClean="0"/>
              <a:t>iOption</a:t>
            </a:r>
            <a:r>
              <a:rPr lang="en-GB" dirty="0" smtClean="0"/>
              <a:t> until a value in the correct range is entered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2064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Preventing a negative balance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256584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Option 2 must be extended to check the amount to be withdrawn is not greater than the balance</a:t>
            </a:r>
          </a:p>
          <a:p>
            <a:pPr marL="457200" lvl="1" indent="0">
              <a:buNone/>
            </a:pPr>
            <a:endParaRPr lang="en-GB" sz="1000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if 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&gt;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("Insufficient funds to </a:t>
            </a:r>
            <a:endParaRPr lang="en-GB" sz="2000" b="1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withraw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" +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dAmount.ToString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("Balance in account is " + </a:t>
            </a:r>
            <a:endParaRPr lang="en-GB" sz="2000" b="1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dBalance.ToString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457200" lvl="1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  <a:p>
            <a:pPr marL="457200" lvl="1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3672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Demonstration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BankAccountC.sln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44955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Completing the functionality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The final stage of our </a:t>
            </a:r>
            <a:r>
              <a:rPr lang="en-GB" sz="2800" dirty="0" err="1" smtClean="0"/>
              <a:t>BankAccount</a:t>
            </a:r>
            <a:r>
              <a:rPr lang="en-GB" sz="2800" dirty="0" smtClean="0"/>
              <a:t> program is to log transactions to a file</a:t>
            </a:r>
          </a:p>
          <a:p>
            <a:r>
              <a:rPr lang="en-GB" sz="2800" dirty="0" smtClean="0"/>
              <a:t>We need to create and initialise the file when we start the program (we will prompt for an account holders name and store this at the top of the file)</a:t>
            </a:r>
          </a:p>
          <a:p>
            <a:r>
              <a:rPr lang="en-GB" sz="2800" dirty="0" smtClean="0"/>
              <a:t>Each time Option 1 or 2 is selected we will append a record to the file containing the amount deposited/withdrawn and the new balance</a:t>
            </a:r>
          </a:p>
          <a:p>
            <a:r>
              <a:rPr lang="en-GB" sz="2800" dirty="0" smtClean="0"/>
              <a:t>Option 3 will read the file and display its contents on the console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74419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  <a:endParaRPr lang="en-US" smtClean="0"/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en-GB" sz="2800" dirty="0" smtClean="0"/>
              <a:t>Review topics covered so far using a case study</a:t>
            </a:r>
          </a:p>
          <a:p>
            <a:pPr marL="609600" indent="-609600">
              <a:defRPr/>
            </a:pPr>
            <a:r>
              <a:rPr lang="en-GB" sz="2800" dirty="0" smtClean="0"/>
              <a:t>Append data to an existing file</a:t>
            </a:r>
          </a:p>
          <a:p>
            <a:pPr marL="609600" indent="-609600">
              <a:defRPr/>
            </a:pPr>
            <a:r>
              <a:rPr lang="en-GB" sz="2800" dirty="0" smtClean="0"/>
              <a:t>Understand the file structure for a Visual Studio Project/Solution</a:t>
            </a:r>
          </a:p>
          <a:p>
            <a:pPr marL="609600" indent="-609600">
              <a:defRPr/>
            </a:pPr>
            <a:r>
              <a:rPr lang="en-GB" sz="2800" dirty="0" smtClean="0"/>
              <a:t>Create an installer for your program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Creating/Appending to a file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4968552"/>
          </a:xfrm>
        </p:spPr>
        <p:txBody>
          <a:bodyPr/>
          <a:lstStyle/>
          <a:p>
            <a:r>
              <a:rPr lang="en-GB" sz="2400" dirty="0" smtClean="0"/>
              <a:t>We saw in Session 4 that we could write to a data file:</a:t>
            </a:r>
          </a:p>
          <a:p>
            <a:pPr lvl="1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using 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sw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new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en-GB" sz="20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lvl="1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sw.WriteLine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(……………); //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etc</a:t>
            </a:r>
            <a:endParaRPr lang="en-GB" sz="20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r>
              <a:rPr lang="en-GB" sz="2400" dirty="0" smtClean="0"/>
              <a:t>To add data to the end of an existing file an additional parameter is required when the file is opened:</a:t>
            </a:r>
          </a:p>
          <a:p>
            <a:pPr lvl="1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using (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sw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 lvl="1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       new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GB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true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))</a:t>
            </a:r>
          </a:p>
          <a:p>
            <a:pPr lvl="1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lvl="1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   …… output statements ……</a:t>
            </a:r>
          </a:p>
          <a:p>
            <a:pPr lvl="1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r>
              <a:rPr lang="en-GB" sz="2400" dirty="0" smtClean="0"/>
              <a:t>If the file does not already exist it is created</a:t>
            </a:r>
            <a:endParaRPr lang="en-GB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Initialising the file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040560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String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= "account.txt</a:t>
            </a:r>
            <a:r>
              <a:rPr lang="en-GB" sz="1800" b="1" dirty="0" smtClean="0"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buNone/>
            </a:pPr>
            <a:endParaRPr lang="en-GB" sz="1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800" b="1" dirty="0" err="1" smtClean="0">
                <a:latin typeface="Courier New" pitchFamily="49" charset="0"/>
                <a:cs typeface="Courier New" pitchFamily="49" charset="0"/>
              </a:rPr>
              <a:t>Console.Write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("Please enter your name: ");</a:t>
            </a:r>
          </a:p>
          <a:p>
            <a:pPr marL="0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sName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Console.ReadLine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endParaRPr lang="en-GB" sz="1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// create new, empty account file and output name details</a:t>
            </a: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using (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sw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= new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))</a:t>
            </a: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sw.WriteLine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("Bank Account for " +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sName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sw.WriteLine</a:t>
            </a:r>
            <a:r>
              <a:rPr lang="en-GB" sz="1800" b="1" dirty="0" smtClean="0">
                <a:latin typeface="Courier New" pitchFamily="49" charset="0"/>
                <a:cs typeface="Courier New" pitchFamily="49" charset="0"/>
              </a:rPr>
              <a:t>("____________________________");</a:t>
            </a:r>
            <a:endParaRPr lang="en-GB" sz="1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sw.WriteLine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GB" sz="18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GB" sz="1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GB" sz="18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400" dirty="0"/>
              <a:t>Don’t forget to add 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using System.IO; </a:t>
            </a:r>
            <a:r>
              <a:rPr lang="en-GB" sz="2400" dirty="0" smtClean="0"/>
              <a:t>at </a:t>
            </a:r>
            <a:r>
              <a:rPr lang="en-GB" sz="2400" dirty="0"/>
              <a:t>the top of the </a:t>
            </a:r>
            <a:r>
              <a:rPr lang="en-GB" sz="2400" dirty="0" smtClean="0"/>
              <a:t>program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234822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Logging transactions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Option 1</a:t>
            </a:r>
          </a:p>
          <a:p>
            <a:pPr marL="0" indent="0">
              <a:buNone/>
            </a:pPr>
            <a:r>
              <a:rPr lang="en-GB" sz="2400" b="1" dirty="0" smtClean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en-GB" sz="24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append transaction to statement file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using (</a:t>
            </a:r>
            <a:r>
              <a:rPr lang="en-GB" sz="2400" b="1" dirty="0" err="1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400" b="1" dirty="0" err="1">
                <a:latin typeface="Courier New" pitchFamily="49" charset="0"/>
                <a:cs typeface="Courier New" pitchFamily="49" charset="0"/>
              </a:rPr>
              <a:t>sw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= new </a:t>
            </a:r>
            <a:endParaRPr lang="en-GB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GB" sz="2400" b="1" dirty="0" err="1" smtClean="0">
                <a:latin typeface="Courier New" pitchFamily="49" charset="0"/>
                <a:cs typeface="Courier New" pitchFamily="49" charset="0"/>
              </a:rPr>
              <a:t>StreamWriter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400" b="1" dirty="0" err="1" smtClean="0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, true))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400" b="1" dirty="0" err="1">
                <a:latin typeface="Courier New" pitchFamily="49" charset="0"/>
                <a:cs typeface="Courier New" pitchFamily="49" charset="0"/>
              </a:rPr>
              <a:t>sw.WriteLine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400" b="1" dirty="0" err="1">
                <a:latin typeface="Courier New" pitchFamily="49" charset="0"/>
                <a:cs typeface="Courier New" pitchFamily="49" charset="0"/>
              </a:rPr>
              <a:t>dAmount.ToString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("C") 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+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           " 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deposited. Balance now " 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+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400" b="1" dirty="0" smtClean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GB" sz="2400" b="1" dirty="0" err="1">
                <a:latin typeface="Courier New" pitchFamily="49" charset="0"/>
                <a:cs typeface="Courier New" pitchFamily="49" charset="0"/>
              </a:rPr>
              <a:t>dBalance.ToString</a:t>
            </a:r>
            <a:r>
              <a:rPr lang="en-GB" sz="24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indent="0">
              <a:buNone/>
            </a:pPr>
            <a:r>
              <a:rPr lang="en-GB" sz="24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endParaRPr lang="en-GB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GB" sz="24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879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896544"/>
          </a:xfrm>
        </p:spPr>
        <p:txBody>
          <a:bodyPr/>
          <a:lstStyle/>
          <a:p>
            <a:pPr>
              <a:buNone/>
            </a:pPr>
            <a:r>
              <a:rPr lang="en-GB" sz="2800" dirty="0" smtClean="0"/>
              <a:t>Where will Option 2’s transaction logging code go?</a:t>
            </a:r>
          </a:p>
          <a:p>
            <a:pPr marL="457200" lvl="1" indent="0">
              <a:buNone/>
            </a:pPr>
            <a:endParaRPr lang="en-GB" sz="1600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&gt;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("Insufficient funds to 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withraw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" +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dAmount.ToString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("Balance in account is " + 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dBalance.ToString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("C"));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dBalance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dAmount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lvl="1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62817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Option 3 – Displaying a statement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781128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Our final task is to replace the simple balance display with code to read the file and output to the console</a:t>
            </a:r>
          </a:p>
          <a:p>
            <a:pPr marL="0" indent="0">
              <a:buNone/>
            </a:pPr>
            <a:endParaRPr lang="en-GB" sz="12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case 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3: </a:t>
            </a:r>
            <a:r>
              <a:rPr lang="en-GB" sz="20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display statement</a:t>
            </a:r>
          </a:p>
          <a:p>
            <a:pPr marL="0" indent="0">
              <a:buNone/>
            </a:pPr>
            <a:r>
              <a:rPr lang="en-GB" sz="20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    // read account file and output records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using 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StreamReader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sr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new 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StreamReader</a:t>
            </a:r>
            <a:r>
              <a:rPr lang="en-GB" sz="20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 smtClean="0">
                <a:latin typeface="Courier New" pitchFamily="49" charset="0"/>
                <a:cs typeface="Courier New" pitchFamily="49" charset="0"/>
              </a:rPr>
              <a:t>sFILENAME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))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while 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sr.Peek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() != -1)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2000" b="1" dirty="0" err="1">
                <a:latin typeface="Courier New" pitchFamily="49" charset="0"/>
                <a:cs typeface="Courier New" pitchFamily="49" charset="0"/>
              </a:rPr>
              <a:t>sr.ReadLine</a:t>
            </a:r>
            <a:r>
              <a:rPr lang="en-GB" sz="2000" b="1" dirty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buNone/>
            </a:pPr>
            <a:r>
              <a:rPr lang="en-GB" sz="2000" b="1" dirty="0">
                <a:latin typeface="Courier New" pitchFamily="49" charset="0"/>
                <a:cs typeface="Courier New" pitchFamily="49" charset="0"/>
              </a:rPr>
              <a:t>    break</a:t>
            </a:r>
            <a:r>
              <a:rPr lang="en-GB" sz="20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GB" sz="20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610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Demonstration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BankAccount.sln</a:t>
            </a:r>
            <a:endParaRPr lang="en-GB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2800" dirty="0" smtClean="0"/>
              <a:t>Built up detailed menu-based console application from a specification</a:t>
            </a:r>
          </a:p>
          <a:p>
            <a:pPr>
              <a:defRPr/>
            </a:pPr>
            <a:r>
              <a:rPr lang="en-GB" sz="2800" dirty="0" smtClean="0"/>
              <a:t>Needed to consider what assumptions to make</a:t>
            </a:r>
          </a:p>
          <a:p>
            <a:pPr>
              <a:defRPr/>
            </a:pPr>
            <a:r>
              <a:rPr lang="en-GB" sz="2800" dirty="0" smtClean="0"/>
              <a:t>Included variables, constants, calculations, decisions, loops, file handling</a:t>
            </a:r>
          </a:p>
          <a:p>
            <a:pPr>
              <a:defRPr/>
            </a:pPr>
            <a:r>
              <a:rPr lang="en-GB" sz="2800" dirty="0" smtClean="0"/>
              <a:t>Included a menu and validation</a:t>
            </a:r>
          </a:p>
          <a:p>
            <a:pPr>
              <a:defRPr/>
            </a:pPr>
            <a:r>
              <a:rPr lang="en-GB" sz="2800" dirty="0" smtClean="0"/>
              <a:t>New functionality:</a:t>
            </a:r>
          </a:p>
          <a:p>
            <a:pPr lvl="1"/>
            <a:r>
              <a:rPr lang="en-GB" sz="2400" dirty="0" smtClean="0"/>
              <a:t>Appending to files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BankAccount</a:t>
            </a:r>
            <a:r>
              <a:rPr lang="en-GB" dirty="0" smtClean="0"/>
              <a:t>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Create a menu driven console application</a:t>
            </a:r>
          </a:p>
          <a:p>
            <a:r>
              <a:rPr lang="en-GB" sz="2800" dirty="0" smtClean="0"/>
              <a:t>Manage the balance in a bank account</a:t>
            </a:r>
          </a:p>
          <a:p>
            <a:r>
              <a:rPr lang="en-GB" sz="2800" dirty="0" smtClean="0"/>
              <a:t>Menu options to:</a:t>
            </a:r>
          </a:p>
          <a:p>
            <a:pPr lvl="1"/>
            <a:r>
              <a:rPr lang="en-GB" sz="2400" dirty="0" smtClean="0"/>
              <a:t>Add an amount to the balance (deposit)</a:t>
            </a:r>
          </a:p>
          <a:p>
            <a:pPr lvl="1"/>
            <a:r>
              <a:rPr lang="en-GB" sz="2400" dirty="0" smtClean="0"/>
              <a:t>Deduct an amount from the balance (withdraw)</a:t>
            </a:r>
          </a:p>
          <a:p>
            <a:pPr lvl="1"/>
            <a:r>
              <a:rPr lang="en-GB" sz="2400" dirty="0" smtClean="0"/>
              <a:t>Display a statement of all transactions</a:t>
            </a:r>
          </a:p>
          <a:p>
            <a:r>
              <a:rPr lang="en-GB" sz="2800" dirty="0" smtClean="0"/>
              <a:t>Log all transactions in a file and use this to display the statement</a:t>
            </a:r>
          </a:p>
          <a:p>
            <a:r>
              <a:rPr lang="en-GB" sz="2800" dirty="0" smtClean="0"/>
              <a:t>Include appropriate validation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The </a:t>
            </a:r>
            <a:r>
              <a:rPr lang="en-GB" sz="2800" dirty="0" err="1" smtClean="0"/>
              <a:t>BankAccount</a:t>
            </a:r>
            <a:r>
              <a:rPr lang="en-GB" sz="2800" dirty="0" smtClean="0"/>
              <a:t> requirements give details of the basic functionality required</a:t>
            </a:r>
          </a:p>
          <a:p>
            <a:r>
              <a:rPr lang="en-GB" sz="2800" dirty="0" smtClean="0"/>
              <a:t>Before starting to write the code you would need to make some assumptions (in a real-world situation these would be things you would clarify with the client)</a:t>
            </a:r>
          </a:p>
          <a:p>
            <a:r>
              <a:rPr lang="en-GB" sz="2800" dirty="0" smtClean="0"/>
              <a:t>Make a list of these assumptions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3199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Bank Account Menu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Provide the following menu options: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Deposit money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Withdraw money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Display statement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Exit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the menu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 smtClean="0"/>
              <a:t>The code below displays the menu and obtains the user’s choice of option</a:t>
            </a:r>
          </a:p>
          <a:p>
            <a:pPr marL="400050" lvl="1" indent="0">
              <a:buNone/>
            </a:pPr>
            <a:endParaRPr lang="en-GB" sz="1050" dirty="0" smtClean="0">
              <a:latin typeface="Courier New" pitchFamily="49" charset="0"/>
              <a:cs typeface="Courier New" pitchFamily="49" charset="0"/>
            </a:endParaRP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("Simple Bank Account");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("1: Deposit money");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("2: Withdraw money");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("3: Display statement");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("4: Exit");</a:t>
            </a:r>
          </a:p>
          <a:p>
            <a:pPr marL="400050" lvl="1" indent="0">
              <a:buNone/>
            </a:pPr>
            <a:endParaRPr lang="en-GB" sz="1800" b="1" dirty="0">
              <a:latin typeface="Courier New" pitchFamily="49" charset="0"/>
              <a:cs typeface="Courier New" pitchFamily="49" charset="0"/>
            </a:endParaRP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Console.Write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("Enter option (1-4): ");</a:t>
            </a:r>
          </a:p>
          <a:p>
            <a:pPr marL="400050" lvl="1" indent="0">
              <a:buNone/>
            </a:pP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iOption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 = Convert.ToInt32(</a:t>
            </a:r>
            <a:r>
              <a:rPr lang="en-GB" sz="1800" b="1" dirty="0" err="1">
                <a:latin typeface="Courier New" pitchFamily="49" charset="0"/>
                <a:cs typeface="Courier New" pitchFamily="49" charset="0"/>
              </a:rPr>
              <a:t>Console.ReadLine</a:t>
            </a:r>
            <a:r>
              <a:rPr lang="en-GB" sz="1800" b="1" dirty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marL="400050" lvl="1" indent="0">
              <a:buNone/>
            </a:pPr>
            <a:endParaRPr lang="en-GB" sz="1050" dirty="0" smtClean="0">
              <a:latin typeface="Courier New" pitchFamily="49" charset="0"/>
              <a:cs typeface="Courier New" pitchFamily="49" charset="0"/>
            </a:endParaRP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144744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Processing a menu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Processing a menu follows a common structure</a:t>
            </a:r>
          </a:p>
          <a:p>
            <a:r>
              <a:rPr lang="en-GB" sz="2400" dirty="0" smtClean="0"/>
              <a:t>An overall while loop repeats processing until the user selects the exit option</a:t>
            </a:r>
          </a:p>
          <a:p>
            <a:r>
              <a:rPr lang="en-GB" sz="2400" dirty="0" smtClean="0"/>
              <a:t>A switch is used with a case statement to process each menu option</a:t>
            </a:r>
          </a:p>
          <a:p>
            <a:r>
              <a:rPr lang="en-GB" sz="2400" dirty="0" smtClean="0"/>
              <a:t>The </a:t>
            </a:r>
            <a:r>
              <a:rPr lang="en-GB" sz="2400" dirty="0"/>
              <a:t>menu </a:t>
            </a:r>
            <a:r>
              <a:rPr lang="en-GB" sz="2400" dirty="0" smtClean="0"/>
              <a:t>is displayed </a:t>
            </a:r>
            <a:r>
              <a:rPr lang="en-GB" sz="2400" dirty="0"/>
              <a:t>again </a:t>
            </a:r>
            <a:r>
              <a:rPr lang="en-GB" sz="2400" dirty="0" smtClean="0"/>
              <a:t>and the </a:t>
            </a:r>
            <a:r>
              <a:rPr lang="en-GB" sz="2400" dirty="0"/>
              <a:t>next option chosen</a:t>
            </a:r>
          </a:p>
          <a:p>
            <a:r>
              <a:rPr lang="en-GB" sz="2400" dirty="0" smtClean="0"/>
              <a:t>A simple output statement can be used to represent complicated functionality of menu options which have not been written yet</a:t>
            </a:r>
          </a:p>
          <a:p>
            <a:r>
              <a:rPr lang="en-GB" sz="2400" dirty="0" smtClean="0"/>
              <a:t>This means the code can be run to test the overall structure before continuing</a:t>
            </a:r>
          </a:p>
        </p:txBody>
      </p:sp>
    </p:spTree>
    <p:extLst>
      <p:ext uri="{BB962C8B-B14F-4D97-AF65-F5344CB8AC3E}">
        <p14:creationId xmlns:p14="http://schemas.microsoft.com/office/powerpoint/2010/main" xmlns="" val="367125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Code structure to process menu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579296" cy="5256584"/>
          </a:xfrm>
        </p:spPr>
        <p:txBody>
          <a:bodyPr/>
          <a:lstStyle/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while (</a:t>
            </a:r>
            <a:r>
              <a:rPr lang="en-GB" sz="1600" b="1" dirty="0" err="1">
                <a:latin typeface="Courier New" pitchFamily="49" charset="0"/>
                <a:cs typeface="Courier New" pitchFamily="49" charset="0"/>
              </a:rPr>
              <a:t>iOption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!= 4)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GB" sz="1600" b="1" dirty="0" smtClean="0">
                <a:latin typeface="Courier New" pitchFamily="49" charset="0"/>
                <a:cs typeface="Courier New" pitchFamily="49" charset="0"/>
              </a:rPr>
              <a:t>    switch 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sz="1600" b="1" dirty="0" err="1">
                <a:latin typeface="Courier New" pitchFamily="49" charset="0"/>
                <a:cs typeface="Courier New" pitchFamily="49" charset="0"/>
              </a:rPr>
              <a:t>iOption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case 1: </a:t>
            </a:r>
            <a:r>
              <a:rPr lang="en-GB" sz="16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//deposit money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GB" sz="1600" b="1" dirty="0" err="1">
                <a:latin typeface="Courier New" pitchFamily="49" charset="0"/>
                <a:cs typeface="Courier New" pitchFamily="49" charset="0"/>
              </a:rPr>
              <a:t>Console.Write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("Enter amount and add to balance");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break;</a:t>
            </a:r>
          </a:p>
          <a:p>
            <a:pPr marL="0" indent="0">
              <a:buNone/>
            </a:pPr>
            <a:endParaRPr lang="en-GB" sz="16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case 2: </a:t>
            </a:r>
            <a:r>
              <a:rPr lang="en-GB" sz="16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withdraw money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GB" sz="1600" b="1" dirty="0" err="1">
                <a:latin typeface="Courier New" pitchFamily="49" charset="0"/>
                <a:cs typeface="Courier New" pitchFamily="49" charset="0"/>
              </a:rPr>
              <a:t>Console.Write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("Enter amount and deduct from balance: ");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break;</a:t>
            </a:r>
          </a:p>
          <a:p>
            <a:pPr marL="0" indent="0">
              <a:buNone/>
            </a:pPr>
            <a:endParaRPr lang="en-GB" sz="16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case 3: </a:t>
            </a:r>
            <a:r>
              <a:rPr lang="en-GB" sz="1600" b="1" dirty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display statement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GB" sz="1600" b="1" dirty="0" err="1">
                <a:latin typeface="Courier New" pitchFamily="49" charset="0"/>
                <a:cs typeface="Courier New" pitchFamily="49" charset="0"/>
              </a:rPr>
              <a:t>Console.WriteLine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("Read </a:t>
            </a:r>
            <a:r>
              <a:rPr lang="en-GB" sz="1600" b="1" dirty="0" smtClean="0">
                <a:latin typeface="Courier New" pitchFamily="49" charset="0"/>
                <a:cs typeface="Courier New" pitchFamily="49" charset="0"/>
              </a:rPr>
              <a:t>file 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and output </a:t>
            </a:r>
            <a:r>
              <a:rPr lang="en-GB" sz="1600" b="1" dirty="0" smtClean="0">
                <a:latin typeface="Courier New" pitchFamily="49" charset="0"/>
                <a:cs typeface="Courier New" pitchFamily="49" charset="0"/>
              </a:rPr>
              <a:t>statement</a:t>
            </a:r>
            <a:r>
              <a:rPr lang="en-GB" sz="1600" b="1" dirty="0">
                <a:latin typeface="Courier New" pitchFamily="49" charset="0"/>
                <a:cs typeface="Courier New" pitchFamily="49" charset="0"/>
              </a:rPr>
              <a:t>");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        break;</a:t>
            </a:r>
          </a:p>
          <a:p>
            <a:pPr marL="0" indent="0">
              <a:buNone/>
            </a:pPr>
            <a:r>
              <a:rPr lang="en-GB" sz="1600" b="1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buNone/>
            </a:pPr>
            <a:r>
              <a:rPr lang="en-GB" sz="1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GB" sz="1600" b="1" dirty="0" smtClean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// display menu again, read menu choice into </a:t>
            </a:r>
            <a:r>
              <a:rPr lang="en-GB" sz="1600" b="1" dirty="0" err="1" smtClean="0">
                <a:solidFill>
                  <a:srgbClr val="33CC33"/>
                </a:solidFill>
                <a:latin typeface="Courier New" pitchFamily="49" charset="0"/>
                <a:cs typeface="Courier New" pitchFamily="49" charset="0"/>
              </a:rPr>
              <a:t>iOption</a:t>
            </a:r>
            <a:endParaRPr lang="en-GB" sz="1600" b="1" dirty="0" smtClean="0">
              <a:solidFill>
                <a:srgbClr val="33CC33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GB" sz="16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GB" sz="1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7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Demonstration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BankAccountA.sln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1271</Words>
  <Application>Microsoft Office PowerPoint</Application>
  <PresentationFormat>On-screen Show (4:3)</PresentationFormat>
  <Paragraphs>216</Paragraphs>
  <Slides>26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FUNDAMENTALS OF COMPUTING INTRODUCTION TO PROGRAMMING</vt:lpstr>
      <vt:lpstr>Objectives</vt:lpstr>
      <vt:lpstr>BankAccount Requirements</vt:lpstr>
      <vt:lpstr>Exercise 1</vt:lpstr>
      <vt:lpstr>Bank Account Menu</vt:lpstr>
      <vt:lpstr>Coding the menu</vt:lpstr>
      <vt:lpstr>Processing a menu</vt:lpstr>
      <vt:lpstr>Code structure to process menu</vt:lpstr>
      <vt:lpstr>Demonstration</vt:lpstr>
      <vt:lpstr>Adding functionality</vt:lpstr>
      <vt:lpstr>Depositing money in the account</vt:lpstr>
      <vt:lpstr>Exercise 2</vt:lpstr>
      <vt:lpstr>Option 3: Partial functionality</vt:lpstr>
      <vt:lpstr>Demonstration</vt:lpstr>
      <vt:lpstr>User Validation</vt:lpstr>
      <vt:lpstr>Exercise 3</vt:lpstr>
      <vt:lpstr>Preventing a negative balance</vt:lpstr>
      <vt:lpstr>Demonstration</vt:lpstr>
      <vt:lpstr>Completing the functionality</vt:lpstr>
      <vt:lpstr>Creating/Appending to a file</vt:lpstr>
      <vt:lpstr>Initialising the file</vt:lpstr>
      <vt:lpstr>Logging transactions</vt:lpstr>
      <vt:lpstr>Exercise 4</vt:lpstr>
      <vt:lpstr>Option 3 – Displaying a statement</vt:lpstr>
      <vt:lpstr>Demonstration</vt:lpstr>
      <vt:lpstr>Summary</vt:lpstr>
    </vt:vector>
  </TitlesOfParts>
  <Company>University of Sunderland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COMPUTING INTRODUCTION TO PROGRAMMING</dc:title>
  <dc:creator>aaa</dc:creator>
  <cp:lastModifiedBy>Linda</cp:lastModifiedBy>
  <cp:revision>184</cp:revision>
  <dcterms:created xsi:type="dcterms:W3CDTF">2009-09-15T09:28:12Z</dcterms:created>
  <dcterms:modified xsi:type="dcterms:W3CDTF">2013-11-04T19:22:56Z</dcterms:modified>
</cp:coreProperties>
</file>